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</p:sldIdLst>
  <p:sldSz cx="9753600" cy="73152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32" Target="slides/slide19.xml" Type="http://schemas.openxmlformats.org/officeDocument/2006/relationships/slide"/><Relationship Id="rId33" Target="slides/slide20.xml" Type="http://schemas.openxmlformats.org/officeDocument/2006/relationships/slide"/><Relationship Id="rId34" Target="slides/slide21.xml" Type="http://schemas.openxmlformats.org/officeDocument/2006/relationships/slide"/><Relationship Id="rId35" Target="slides/slide22.xml" Type="http://schemas.openxmlformats.org/officeDocument/2006/relationships/slide"/><Relationship Id="rId36" Target="slides/slide23.xml" Type="http://schemas.openxmlformats.org/officeDocument/2006/relationships/slide"/><Relationship Id="rId37" Target="slides/slide24.xml" Type="http://schemas.openxmlformats.org/officeDocument/2006/relationships/slide"/><Relationship Id="rId38" Target="slides/slide25.xml" Type="http://schemas.openxmlformats.org/officeDocument/2006/relationships/slide"/><Relationship Id="rId39" Target="slides/slide26.xml" Type="http://schemas.openxmlformats.org/officeDocument/2006/relationships/slide"/><Relationship Id="rId4" Target="theme/theme1.xml" Type="http://schemas.openxmlformats.org/officeDocument/2006/relationships/theme"/><Relationship Id="rId40" Target="slides/slide27.xml" Type="http://schemas.openxmlformats.org/officeDocument/2006/relationships/slide"/><Relationship Id="rId41" Target="slides/slide28.xml" Type="http://schemas.openxmlformats.org/officeDocument/2006/relationships/slide"/><Relationship Id="rId42" Target="slides/slide29.xml" Type="http://schemas.openxmlformats.org/officeDocument/2006/relationships/slide"/><Relationship Id="rId43" Target="slides/slide3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jpe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1213" t="13340" r="11600" b="12374"/>
          <a:stretch>
            <a:fillRect/>
          </a:stretch>
        </p:blipFill>
        <p:spPr>
          <a:xfrm flipH="false" flipV="false" rot="0">
            <a:off x="2760627" y="519485"/>
            <a:ext cx="4232346" cy="407332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415555" y="4478505"/>
            <a:ext cx="492249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Piezophone™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2357" y="5507205"/>
            <a:ext cx="894888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Contact microphone for string instruments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76761" y="6210935"/>
            <a:ext cx="300007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Canva Sans"/>
              </a:rPr>
              <a:t>@ohnoitsalobo_builds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6653" r="0" b="6653"/>
          <a:stretch>
            <a:fillRect/>
          </a:stretch>
        </p:blipFill>
        <p:spPr>
          <a:xfrm flipH="false" flipV="false" rot="0">
            <a:off x="421122" y="2220804"/>
            <a:ext cx="4643255" cy="402541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02755" y="545675"/>
            <a:ext cx="614809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Competition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84189" y="2163654"/>
            <a:ext cx="3618182" cy="51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Fishman V-200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24957" y="2649320"/>
            <a:ext cx="4331557" cy="2497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$160 (₹12,800)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Attaches to bridge without damage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Changes acoustic tone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Preamp provided at additional expense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765" r="0" b="8333"/>
          <a:stretch>
            <a:fillRect/>
          </a:stretch>
        </p:blipFill>
        <p:spPr>
          <a:xfrm flipH="false" flipV="false" rot="0">
            <a:off x="4453474" y="2010641"/>
            <a:ext cx="4923645" cy="432793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02755" y="545675"/>
            <a:ext cx="614809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Competition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6114" y="2178391"/>
            <a:ext cx="3618182" cy="51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AKG C-411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6883" y="2664057"/>
            <a:ext cx="4136645" cy="312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$200 (₹ 16,000)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Preamp not required;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electret mic, not piezoelectric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Attaches with black putty that leaves residue on instrument surface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Thin wire prone to damage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6653" r="0" b="6653"/>
          <a:stretch>
            <a:fillRect/>
          </a:stretch>
        </p:blipFill>
        <p:spPr>
          <a:xfrm flipH="false" flipV="false" rot="0">
            <a:off x="421122" y="2220804"/>
            <a:ext cx="4643255" cy="402541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02755" y="545675"/>
            <a:ext cx="614809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Competition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84189" y="2163654"/>
            <a:ext cx="3618182" cy="51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DPA 4099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79977" y="2649320"/>
            <a:ext cx="4226604" cy="312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$600 (₹48,000)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Attaches to body without damage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Can be used with wind instruments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No preamp required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Prone to "feedback" at lower volumes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7266" t="0" r="10121" b="0"/>
          <a:stretch>
            <a:fillRect/>
          </a:stretch>
        </p:blipFill>
        <p:spPr>
          <a:xfrm flipH="false" flipV="false" rot="0">
            <a:off x="722784" y="1490245"/>
            <a:ext cx="4772878" cy="433471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0312" t="23677" r="25390" b="18630"/>
          <a:stretch>
            <a:fillRect/>
          </a:stretch>
        </p:blipFill>
        <p:spPr>
          <a:xfrm flipH="false" flipV="false" rot="0">
            <a:off x="5755078" y="1490245"/>
            <a:ext cx="3213432" cy="454980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618333" y="160020"/>
            <a:ext cx="451693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Product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2784" y="6072605"/>
            <a:ext cx="830803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Piezo disc + custom cable + preamplifier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9933" r="0" b="11551"/>
          <a:stretch>
            <a:fillRect/>
          </a:stretch>
        </p:blipFill>
        <p:spPr>
          <a:xfrm flipH="false" flipV="false" rot="0">
            <a:off x="813983" y="1873591"/>
            <a:ext cx="8125634" cy="356801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18333" y="160020"/>
            <a:ext cx="451693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Product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2784" y="6072605"/>
            <a:ext cx="830803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Piezo disc + custom cable + preamplifier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" t="0" r="1" b="0"/>
          <a:stretch>
            <a:fillRect/>
          </a:stretch>
        </p:blipFill>
        <p:spPr>
          <a:xfrm flipH="false" flipV="false" rot="0">
            <a:off x="477198" y="1893265"/>
            <a:ext cx="4653925" cy="34784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3" t="0" r="3" b="0"/>
          <a:stretch>
            <a:fillRect/>
          </a:stretch>
        </p:blipFill>
        <p:spPr>
          <a:xfrm flipH="false" flipV="false" rot="0">
            <a:off x="5740928" y="1715708"/>
            <a:ext cx="3289888" cy="388378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618333" y="160020"/>
            <a:ext cx="451693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Product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1466" y="6072605"/>
            <a:ext cx="629066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Violin clamp + low-profile plug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6906" t="790" r="22037" b="790"/>
          <a:stretch>
            <a:fillRect/>
          </a:stretch>
        </p:blipFill>
        <p:spPr>
          <a:xfrm flipH="false" flipV="false" rot="-5400000">
            <a:off x="3100524" y="-907794"/>
            <a:ext cx="3552551" cy="913078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18333" y="160020"/>
            <a:ext cx="451693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Product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43994" y="6072605"/>
            <a:ext cx="46656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Violin mounting clamp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4238" t="71948" r="24238" b="1696"/>
          <a:stretch>
            <a:fillRect/>
          </a:stretch>
        </p:blipFill>
        <p:spPr>
          <a:xfrm flipH="false" flipV="false" rot="0">
            <a:off x="1397754" y="1322015"/>
            <a:ext cx="6958093" cy="470893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18333" y="160020"/>
            <a:ext cx="451693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Product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43994" y="6072605"/>
            <a:ext cx="46656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Violin mounting clamp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0972" r="0" b="15422"/>
          <a:stretch>
            <a:fillRect/>
          </a:stretch>
        </p:blipFill>
        <p:spPr>
          <a:xfrm flipH="false" flipV="false" rot="0">
            <a:off x="1397754" y="1322015"/>
            <a:ext cx="3451146" cy="23355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45051" r="257" b="3008"/>
          <a:stretch>
            <a:fillRect/>
          </a:stretch>
        </p:blipFill>
        <p:spPr>
          <a:xfrm flipH="false" flipV="false" rot="0">
            <a:off x="4876800" y="3676650"/>
            <a:ext cx="3421804" cy="222157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22887" r="0" b="22887"/>
          <a:stretch>
            <a:fillRect/>
          </a:stretch>
        </p:blipFill>
        <p:spPr>
          <a:xfrm flipH="false" flipV="false" rot="0">
            <a:off x="4876800" y="1341873"/>
            <a:ext cx="3421804" cy="231572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31855" r="0" b="14608"/>
          <a:stretch>
            <a:fillRect/>
          </a:stretch>
        </p:blipFill>
        <p:spPr>
          <a:xfrm flipH="false" flipV="false" rot="0">
            <a:off x="1397754" y="3676650"/>
            <a:ext cx="3451146" cy="222157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618333" y="160020"/>
            <a:ext cx="451693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Product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3994" y="6072605"/>
            <a:ext cx="46656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Violin mounting clamp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2" r="0" b="42"/>
          <a:stretch>
            <a:fillRect/>
          </a:stretch>
        </p:blipFill>
        <p:spPr>
          <a:xfrm flipH="false" flipV="false" rot="0">
            <a:off x="830672" y="1749422"/>
            <a:ext cx="3575322" cy="381635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53" r="0" b="53"/>
          <a:stretch>
            <a:fillRect/>
          </a:stretch>
        </p:blipFill>
        <p:spPr>
          <a:xfrm flipH="false" flipV="false" rot="0">
            <a:off x="4876800" y="1749422"/>
            <a:ext cx="4316330" cy="381635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618333" y="160020"/>
            <a:ext cx="451693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Product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92920" y="6072605"/>
            <a:ext cx="636776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"Generic" piezo + straight plug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175" y="4175"/>
            <a:ext cx="1454690" cy="145469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94955" y="617220"/>
            <a:ext cx="356368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About 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06092" y="2679327"/>
            <a:ext cx="5141416" cy="326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anva Sans"/>
              </a:rPr>
              <a:t>B.Sc. Electrical Engineering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 Italics"/>
              </a:rPr>
              <a:t>Old Dominion University, 2011</a:t>
            </a:r>
            <a:r>
              <a:rPr lang="en-US" sz="2100">
                <a:solidFill>
                  <a:srgbClr val="000000"/>
                </a:solidFill>
                <a:latin typeface="Canva Sans"/>
              </a:rPr>
              <a:t> </a:t>
            </a:r>
          </a:p>
          <a:p>
            <a:pPr algn="ctr">
              <a:lnSpc>
                <a:spcPts val="2940"/>
              </a:lnSpc>
            </a:pP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anva Sans"/>
              </a:rPr>
              <a:t>Mandolinist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anva Sans"/>
              </a:rPr>
              <a:t>Violist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anva Sans"/>
              </a:rPr>
              <a:t>Sound Engineer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 Italics"/>
              </a:rPr>
              <a:t>Lemongrass Acoustic Trio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48" t="46704" r="448" b="0"/>
          <a:stretch>
            <a:fillRect/>
          </a:stretch>
        </p:blipFill>
        <p:spPr>
          <a:xfrm flipH="false" flipV="false" rot="0">
            <a:off x="1397754" y="1356870"/>
            <a:ext cx="6958093" cy="497259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18333" y="160020"/>
            <a:ext cx="451693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Product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81287" y="6329463"/>
            <a:ext cx="57397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"Generic" piezo attachment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674" t="0" r="1674" b="5148"/>
          <a:stretch>
            <a:fillRect/>
          </a:stretch>
        </p:blipFill>
        <p:spPr>
          <a:xfrm flipH="false" flipV="false" rot="0">
            <a:off x="3018742" y="1284768"/>
            <a:ext cx="3864796" cy="501532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18333" y="160020"/>
            <a:ext cx="451693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Product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81287" y="6329463"/>
            <a:ext cx="57397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"Generic" piezo attachment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6" r="0" b="6"/>
          <a:stretch>
            <a:fillRect/>
          </a:stretch>
        </p:blipFill>
        <p:spPr>
          <a:xfrm flipH="false" flipV="false" rot="0">
            <a:off x="1846926" y="1188720"/>
            <a:ext cx="6059748" cy="588629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618333" y="160020"/>
            <a:ext cx="451693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Product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18333" y="160020"/>
            <a:ext cx="451693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Product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1520" y="1367208"/>
            <a:ext cx="8308032" cy="5425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5"/>
              </a:lnSpc>
            </a:pPr>
            <a:r>
              <a:rPr lang="en-US" sz="2404">
                <a:solidFill>
                  <a:srgbClr val="000000"/>
                </a:solidFill>
                <a:latin typeface="Canva Sans"/>
              </a:rPr>
              <a:t>Unit price: ₹16,000</a:t>
            </a:r>
          </a:p>
          <a:p>
            <a:pPr algn="ctr">
              <a:lnSpc>
                <a:spcPts val="3365"/>
              </a:lnSpc>
            </a:pPr>
            <a:r>
              <a:rPr lang="en-US" sz="2404">
                <a:solidFill>
                  <a:srgbClr val="000000"/>
                </a:solidFill>
                <a:latin typeface="Canva Sans"/>
              </a:rPr>
              <a:t>Lead time: 1 week / batch of 10 units</a:t>
            </a:r>
          </a:p>
          <a:p>
            <a:pPr algn="ctr">
              <a:lnSpc>
                <a:spcPts val="3365"/>
              </a:lnSpc>
            </a:pPr>
          </a:p>
          <a:p>
            <a:pPr algn="ctr">
              <a:lnSpc>
                <a:spcPts val="3365"/>
              </a:lnSpc>
            </a:pPr>
            <a:r>
              <a:rPr lang="en-US" sz="2404">
                <a:solidFill>
                  <a:srgbClr val="000000"/>
                </a:solidFill>
                <a:latin typeface="Canva Sans"/>
              </a:rPr>
              <a:t>Included:</a:t>
            </a:r>
          </a:p>
          <a:p>
            <a:pPr algn="just" marL="519068" indent="-259534" lvl="1">
              <a:lnSpc>
                <a:spcPts val="3365"/>
              </a:lnSpc>
              <a:buFont typeface="Arial"/>
              <a:buChar char="•"/>
            </a:pPr>
            <a:r>
              <a:rPr lang="en-US" sz="2404">
                <a:solidFill>
                  <a:srgbClr val="000000"/>
                </a:solidFill>
                <a:latin typeface="Canva Sans"/>
              </a:rPr>
              <a:t>1x piezoelectric disc (choice of violin or 'generic')</a:t>
            </a:r>
          </a:p>
          <a:p>
            <a:pPr algn="just" marL="519068" indent="-259534" lvl="1">
              <a:lnSpc>
                <a:spcPts val="3365"/>
              </a:lnSpc>
              <a:buFont typeface="Arial"/>
              <a:buChar char="•"/>
            </a:pPr>
            <a:r>
              <a:rPr lang="en-US" sz="2404">
                <a:solidFill>
                  <a:srgbClr val="000000"/>
                </a:solidFill>
                <a:latin typeface="Canva Sans"/>
              </a:rPr>
              <a:t>1x TRS - XLR cable (choice of straight or low-profile)</a:t>
            </a:r>
          </a:p>
          <a:p>
            <a:pPr algn="just" marL="519068" indent="-259534" lvl="1">
              <a:lnSpc>
                <a:spcPts val="3365"/>
              </a:lnSpc>
              <a:buFont typeface="Arial"/>
              <a:buChar char="•"/>
            </a:pPr>
            <a:r>
              <a:rPr lang="en-US" sz="2404">
                <a:solidFill>
                  <a:srgbClr val="000000"/>
                </a:solidFill>
                <a:latin typeface="Canva Sans"/>
              </a:rPr>
              <a:t>1x preamplifier</a:t>
            </a:r>
          </a:p>
          <a:p>
            <a:pPr algn="just">
              <a:lnSpc>
                <a:spcPts val="3365"/>
              </a:lnSpc>
            </a:pPr>
          </a:p>
          <a:p>
            <a:pPr algn="just">
              <a:lnSpc>
                <a:spcPts val="3365"/>
              </a:lnSpc>
            </a:pPr>
            <a:r>
              <a:rPr lang="en-US" sz="2404">
                <a:solidFill>
                  <a:srgbClr val="000000"/>
                </a:solidFill>
                <a:latin typeface="Canva Sans"/>
              </a:rPr>
              <a:t>Phantom-powered preamplifier module requires no batteries; powered from the audio interface directly.</a:t>
            </a:r>
          </a:p>
          <a:p>
            <a:pPr algn="just">
              <a:lnSpc>
                <a:spcPts val="3365"/>
              </a:lnSpc>
            </a:pPr>
          </a:p>
          <a:p>
            <a:pPr algn="just">
              <a:lnSpc>
                <a:spcPts val="3365"/>
              </a:lnSpc>
            </a:pPr>
            <a:r>
              <a:rPr lang="en-US" sz="2404">
                <a:solidFill>
                  <a:srgbClr val="000000"/>
                </a:solidFill>
                <a:latin typeface="Canva Sans"/>
              </a:rPr>
              <a:t>"Balanced signal" (differential signal) is highly resistant to EMI.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18333" y="160020"/>
            <a:ext cx="451693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Product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1520" y="1357683"/>
            <a:ext cx="8308032" cy="5327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0"/>
              </a:lnSpc>
            </a:pPr>
            <a:r>
              <a:rPr lang="en-US" sz="2150">
                <a:solidFill>
                  <a:srgbClr val="000000"/>
                </a:solidFill>
                <a:latin typeface="Canva Sans"/>
              </a:rPr>
              <a:t>Advantages compared to competitors:</a:t>
            </a:r>
          </a:p>
          <a:p>
            <a:pPr algn="ctr">
              <a:lnSpc>
                <a:spcPts val="3010"/>
              </a:lnSpc>
            </a:pPr>
          </a:p>
          <a:p>
            <a:pPr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Canva Sans"/>
              </a:rPr>
              <a:t>attaches to instrument body rather than bridge, preserving acoustic tone; this also provides a better-sounding audio</a:t>
            </a:r>
          </a:p>
          <a:p>
            <a:pPr>
              <a:lnSpc>
                <a:spcPts val="3010"/>
              </a:lnSpc>
            </a:pPr>
          </a:p>
          <a:p>
            <a:pPr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Canva Sans"/>
              </a:rPr>
              <a:t>Faber-Castell™ "Tack-It" putty leaves no residue and can be re-used many times</a:t>
            </a:r>
          </a:p>
          <a:p>
            <a:pPr>
              <a:lnSpc>
                <a:spcPts val="3010"/>
              </a:lnSpc>
            </a:pPr>
          </a:p>
          <a:p>
            <a:pPr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Canva Sans"/>
              </a:rPr>
              <a:t>suitable for bass instruments e.g. cello and double-bass</a:t>
            </a:r>
          </a:p>
          <a:p>
            <a:pPr>
              <a:lnSpc>
                <a:spcPts val="3010"/>
              </a:lnSpc>
            </a:pPr>
          </a:p>
          <a:p>
            <a:pPr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Canva Sans"/>
              </a:rPr>
              <a:t>preamplifier included in price</a:t>
            </a:r>
          </a:p>
          <a:p>
            <a:pPr>
              <a:lnSpc>
                <a:spcPts val="3010"/>
              </a:lnSpc>
            </a:pPr>
          </a:p>
          <a:p>
            <a:pPr marL="464186" indent="-232093" lvl="1">
              <a:lnSpc>
                <a:spcPts val="3010"/>
              </a:lnSpc>
              <a:buFont typeface="Arial"/>
              <a:buChar char="•"/>
            </a:pPr>
            <a:r>
              <a:rPr lang="en-US" sz="2150">
                <a:solidFill>
                  <a:srgbClr val="000000"/>
                </a:solidFill>
                <a:latin typeface="Canva Sans"/>
              </a:rPr>
              <a:t>no batteries required, only 'phantom power' which is available on all modern interfaces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98106" y="160020"/>
            <a:ext cx="315738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Plan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1520" y="1903288"/>
            <a:ext cx="8308032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Contact with Kadence Music / Yamaha / etc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Sold through Pedro Fernandes music shop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Collaboration with string performers in Goa / Mumbai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Demo through Lemongrass Trio performance</a:t>
            </a:r>
          </a:p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Partner with recording studio / music school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73027" y="198120"/>
            <a:ext cx="560754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Frequently Asked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Questions / Challenges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1520" y="2154003"/>
            <a:ext cx="8308032" cy="427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Volume / tone control?</a:t>
            </a:r>
          </a:p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Canva Sans"/>
              </a:rPr>
              <a:t>Similar to common vocal / instrument microphones e.g. Shure SM-58. Adjustment done at mixer.</a:t>
            </a:r>
          </a:p>
          <a:p>
            <a:pPr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Wireless?</a:t>
            </a:r>
          </a:p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Canva Sans"/>
              </a:rPr>
              <a:t>Parts cost and fabrication time more than double, plus additional cost / special qualification for wireless design and certification.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73027" y="198120"/>
            <a:ext cx="5607546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Frequently Asked</a:t>
            </a:r>
          </a:p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Questions / Challenges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14048" y="2053866"/>
            <a:ext cx="8308032" cy="427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Battery?</a:t>
            </a:r>
          </a:p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Canva Sans"/>
              </a:rPr>
              <a:t>Option may be added in future, but quality not as good due to lower 'headroom'.</a:t>
            </a: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Canva Sans Bold"/>
              </a:rPr>
              <a:t>Percussion?</a:t>
            </a:r>
          </a:p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Canva Sans"/>
              </a:rPr>
              <a:t>Not recommended.</a:t>
            </a:r>
          </a:p>
          <a:p>
            <a:pPr algn="ctr">
              <a:lnSpc>
                <a:spcPts val="3779"/>
              </a:lnSpc>
            </a:pPr>
          </a:p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Canva Sans"/>
              </a:rPr>
              <a:t>Parts supply; PCB and certain plugs have to be imported to ensure quality.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17193" y="169545"/>
            <a:ext cx="2519214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>
                <a:solidFill>
                  <a:srgbClr val="000000"/>
                </a:solidFill>
                <a:latin typeface="Canva Sans"/>
              </a:rPr>
              <a:t>Market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1520" y="1264160"/>
            <a:ext cx="8290560" cy="5549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61289" indent="-380644" lvl="1">
              <a:lnSpc>
                <a:spcPts val="4936"/>
              </a:lnSpc>
              <a:buFont typeface="Arial"/>
              <a:buChar char="•"/>
            </a:pPr>
            <a:r>
              <a:rPr lang="en-US" sz="3526">
                <a:solidFill>
                  <a:srgbClr val="000000"/>
                </a:solidFill>
                <a:latin typeface="Canva Sans"/>
              </a:rPr>
              <a:t>String instruments</a:t>
            </a:r>
          </a:p>
          <a:p>
            <a:pPr marL="761289" indent="-380644" lvl="1">
              <a:lnSpc>
                <a:spcPts val="4936"/>
              </a:lnSpc>
              <a:buFont typeface="Arial"/>
              <a:buChar char="•"/>
            </a:pPr>
            <a:r>
              <a:rPr lang="en-US" sz="3526">
                <a:solidFill>
                  <a:srgbClr val="000000"/>
                </a:solidFill>
                <a:latin typeface="Canva Sans"/>
              </a:rPr>
              <a:t>Indian instruments</a:t>
            </a:r>
          </a:p>
          <a:p>
            <a:pPr marL="761289" indent="-380644" lvl="1">
              <a:lnSpc>
                <a:spcPts val="4936"/>
              </a:lnSpc>
              <a:buFont typeface="Arial"/>
              <a:buChar char="•"/>
            </a:pPr>
            <a:r>
              <a:rPr lang="en-US" sz="3526">
                <a:solidFill>
                  <a:srgbClr val="000000"/>
                </a:solidFill>
                <a:latin typeface="Canva Sans"/>
              </a:rPr>
              <a:t>Foley artists</a:t>
            </a:r>
          </a:p>
          <a:p>
            <a:pPr marL="761289" indent="-380644" lvl="1">
              <a:lnSpc>
                <a:spcPts val="4936"/>
              </a:lnSpc>
              <a:buFont typeface="Arial"/>
              <a:buChar char="•"/>
            </a:pPr>
            <a:r>
              <a:rPr lang="en-US" sz="3526">
                <a:solidFill>
                  <a:srgbClr val="000000"/>
                </a:solidFill>
                <a:latin typeface="Canva Sans"/>
              </a:rPr>
              <a:t>Recording studios</a:t>
            </a:r>
          </a:p>
          <a:p>
            <a:pPr marL="761289" indent="-380644" lvl="1">
              <a:lnSpc>
                <a:spcPts val="4936"/>
              </a:lnSpc>
              <a:buFont typeface="Arial"/>
              <a:buChar char="•"/>
            </a:pPr>
            <a:r>
              <a:rPr lang="en-US" sz="3526">
                <a:solidFill>
                  <a:srgbClr val="000000"/>
                </a:solidFill>
                <a:latin typeface="Canva Sans"/>
              </a:rPr>
              <a:t>Nature recording</a:t>
            </a:r>
          </a:p>
          <a:p>
            <a:pPr marL="761289" indent="-380644" lvl="1">
              <a:lnSpc>
                <a:spcPts val="4936"/>
              </a:lnSpc>
              <a:buFont typeface="Arial"/>
              <a:buChar char="•"/>
            </a:pPr>
            <a:r>
              <a:rPr lang="en-US" sz="3526">
                <a:solidFill>
                  <a:srgbClr val="000000"/>
                </a:solidFill>
                <a:latin typeface="Canva Sans"/>
              </a:rPr>
              <a:t>Hydrophone (underwater mic)</a:t>
            </a:r>
          </a:p>
          <a:p>
            <a:pPr marL="761289" indent="-380644" lvl="1">
              <a:lnSpc>
                <a:spcPts val="4936"/>
              </a:lnSpc>
              <a:buFont typeface="Arial"/>
              <a:buChar char="•"/>
            </a:pPr>
            <a:r>
              <a:rPr lang="en-US" sz="3526">
                <a:solidFill>
                  <a:srgbClr val="000000"/>
                </a:solidFill>
                <a:latin typeface="Canva Sans"/>
              </a:rPr>
              <a:t>Laryngophones (throat mic)</a:t>
            </a:r>
          </a:p>
          <a:p>
            <a:pPr marL="761289" indent="-380644" lvl="1">
              <a:lnSpc>
                <a:spcPts val="4936"/>
              </a:lnSpc>
              <a:buFont typeface="Arial"/>
              <a:buChar char="•"/>
            </a:pPr>
            <a:r>
              <a:rPr lang="en-US" sz="3526">
                <a:solidFill>
                  <a:srgbClr val="000000"/>
                </a:solidFill>
                <a:latin typeface="Canva Sans"/>
              </a:rPr>
              <a:t>Industrial monitoring (?)</a:t>
            </a:r>
          </a:p>
          <a:p>
            <a:pPr marL="761289" indent="-380644" lvl="1">
              <a:lnSpc>
                <a:spcPts val="4936"/>
              </a:lnSpc>
              <a:buFont typeface="Arial"/>
              <a:buChar char="•"/>
            </a:pPr>
            <a:r>
              <a:rPr lang="en-US" sz="3526">
                <a:solidFill>
                  <a:srgbClr val="000000"/>
                </a:solidFill>
                <a:latin typeface="Canva Sans"/>
              </a:rPr>
              <a:t>ASMR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82788" y="160020"/>
            <a:ext cx="4188023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Investment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81419" y="2154555"/>
            <a:ext cx="8190763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- Design can be licensed after patent is secured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- Require investment up to 5 lakhs for:</a:t>
            </a:r>
          </a:p>
          <a:p>
            <a:pPr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parts bulk purchase</a:t>
            </a:r>
          </a:p>
          <a:p>
            <a:pPr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import fees</a:t>
            </a:r>
          </a:p>
          <a:p>
            <a:pPr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workshop rental</a:t>
            </a:r>
          </a:p>
          <a:p>
            <a:pPr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purchase of power tools and supplies</a:t>
            </a:r>
          </a:p>
          <a:p>
            <a:pPr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hire assistance to assemble units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0069" t="19152" r="17152" b="20471"/>
          <a:stretch>
            <a:fillRect/>
          </a:stretch>
        </p:blipFill>
        <p:spPr>
          <a:xfrm flipH="false" flipV="false" rot="0">
            <a:off x="901148" y="2488496"/>
            <a:ext cx="4143904" cy="377713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539231" y="617220"/>
            <a:ext cx="467513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Problem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55456" y="2467402"/>
            <a:ext cx="3350865" cy="3256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2"/>
              </a:lnSpc>
            </a:pPr>
            <a:r>
              <a:rPr lang="en-US" sz="2658">
                <a:solidFill>
                  <a:srgbClr val="000000"/>
                </a:solidFill>
                <a:latin typeface="Canva Sans Bold"/>
              </a:rPr>
              <a:t>Piezoelectric buzzer</a:t>
            </a:r>
          </a:p>
          <a:p>
            <a:pPr>
              <a:lnSpc>
                <a:spcPts val="3722"/>
              </a:lnSpc>
            </a:pPr>
          </a:p>
          <a:p>
            <a:pPr>
              <a:lnSpc>
                <a:spcPts val="3722"/>
              </a:lnSpc>
            </a:pPr>
            <a:r>
              <a:rPr lang="en-US" sz="2658">
                <a:solidFill>
                  <a:srgbClr val="000000"/>
                </a:solidFill>
                <a:latin typeface="Canva Sans"/>
              </a:rPr>
              <a:t>- Cheap</a:t>
            </a:r>
          </a:p>
          <a:p>
            <a:pPr>
              <a:lnSpc>
                <a:spcPts val="3722"/>
              </a:lnSpc>
            </a:pPr>
            <a:r>
              <a:rPr lang="en-US" sz="2658">
                <a:solidFill>
                  <a:srgbClr val="000000"/>
                </a:solidFill>
                <a:latin typeface="Canva Sans"/>
              </a:rPr>
              <a:t>- </a:t>
            </a:r>
            <a:r>
              <a:rPr lang="en-US" sz="2658">
                <a:solidFill>
                  <a:srgbClr val="000000"/>
                </a:solidFill>
                <a:latin typeface="Canva Sans"/>
              </a:rPr>
              <a:t>Readily available</a:t>
            </a:r>
          </a:p>
          <a:p>
            <a:pPr>
              <a:lnSpc>
                <a:spcPts val="3722"/>
              </a:lnSpc>
            </a:pPr>
            <a:r>
              <a:rPr lang="en-US" sz="2658">
                <a:solidFill>
                  <a:srgbClr val="000000"/>
                </a:solidFill>
                <a:latin typeface="Canva Sans"/>
              </a:rPr>
              <a:t>- Fairly reliable</a:t>
            </a:r>
          </a:p>
          <a:p>
            <a:pPr>
              <a:lnSpc>
                <a:spcPts val="3722"/>
              </a:lnSpc>
            </a:pPr>
            <a:r>
              <a:rPr lang="en-US" sz="2658">
                <a:solidFill>
                  <a:srgbClr val="000000"/>
                </a:solidFill>
                <a:latin typeface="Canva Sans"/>
              </a:rPr>
              <a:t>- normally used as a</a:t>
            </a:r>
          </a:p>
          <a:p>
            <a:pPr>
              <a:lnSpc>
                <a:spcPts val="3722"/>
              </a:lnSpc>
            </a:pPr>
            <a:r>
              <a:rPr lang="en-US" sz="2658">
                <a:solidFill>
                  <a:srgbClr val="000000"/>
                </a:solidFill>
                <a:latin typeface="Canva Sans"/>
              </a:rPr>
              <a:t>   speaker, quite loud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1213" t="13340" r="11600" b="12374"/>
          <a:stretch>
            <a:fillRect/>
          </a:stretch>
        </p:blipFill>
        <p:spPr>
          <a:xfrm flipH="false" flipV="false" rot="0">
            <a:off x="1289391" y="204985"/>
            <a:ext cx="7174817" cy="69052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062416" y="1977386"/>
            <a:ext cx="5628768" cy="460629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539231" y="617220"/>
            <a:ext cx="467513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Problem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486" t="0" r="2789" b="0"/>
          <a:stretch>
            <a:fillRect/>
          </a:stretch>
        </p:blipFill>
        <p:spPr>
          <a:xfrm flipH="false" flipV="false" rot="0">
            <a:off x="1564134" y="1977386"/>
            <a:ext cx="6625331" cy="460629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539231" y="617220"/>
            <a:ext cx="467513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Problem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080" t="15237" r="5760" b="15237"/>
          <a:stretch>
            <a:fillRect/>
          </a:stretch>
        </p:blipFill>
        <p:spPr>
          <a:xfrm flipH="false" flipV="false" rot="0">
            <a:off x="1967000" y="1977386"/>
            <a:ext cx="5840803" cy="460629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539231" y="617220"/>
            <a:ext cx="467513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Problem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39231" y="617220"/>
            <a:ext cx="467513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Problem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4778" y="2126136"/>
            <a:ext cx="8764043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Piezoelectric discs are typically tuned as speakers in the range of 1-10kHz</a:t>
            </a:r>
          </a:p>
          <a:p>
            <a:pPr>
              <a:lnSpc>
                <a:spcPts val="3499"/>
              </a:lnSpc>
            </a:pPr>
          </a:p>
          <a:p>
            <a:pPr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Sold as-is with no information, common for DIY work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 </a:t>
            </a:r>
          </a:p>
          <a:p>
            <a:pPr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When connected to common audio systems without a special pre-amplifier, this results in </a:t>
            </a:r>
            <a:r>
              <a:rPr lang="en-US" sz="2499">
                <a:solidFill>
                  <a:srgbClr val="000000"/>
                </a:solidFill>
                <a:latin typeface="Canva Sans Italics"/>
              </a:rPr>
              <a:t>impedance mismatch</a:t>
            </a:r>
            <a:r>
              <a:rPr lang="en-US" sz="2499">
                <a:solidFill>
                  <a:srgbClr val="000000"/>
                </a:solidFill>
                <a:latin typeface="Canva Sans"/>
              </a:rPr>
              <a:t> which produces a very poor tone, reinforcing the stereotype that "piezos are bad"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938" t="0" r="1938" b="0"/>
          <a:stretch>
            <a:fillRect/>
          </a:stretch>
        </p:blipFill>
        <p:spPr>
          <a:xfrm flipH="false" flipV="false" rot="0">
            <a:off x="421122" y="2220804"/>
            <a:ext cx="4643255" cy="402541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02755" y="545675"/>
            <a:ext cx="614809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Competition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84189" y="1935109"/>
            <a:ext cx="3618182" cy="51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Barcus Berry 1320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24957" y="2420774"/>
            <a:ext cx="4136645" cy="3754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$120 (₹9600)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Replaces original bridge, which changes the sound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Bridge must be fitted by professional luthier at personal expense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Jack connector not included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Preamp provided at additional expense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333" r="0" b="8333"/>
          <a:stretch>
            <a:fillRect/>
          </a:stretch>
        </p:blipFill>
        <p:spPr>
          <a:xfrm flipH="false" flipV="false" rot="0">
            <a:off x="4453474" y="2235541"/>
            <a:ext cx="4923645" cy="410303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802755" y="545675"/>
            <a:ext cx="6148090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Canva Sans"/>
              </a:rPr>
              <a:t>The Competition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6114" y="2178391"/>
            <a:ext cx="3618182" cy="51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6"/>
              </a:lnSpc>
            </a:pPr>
            <a:r>
              <a:rPr lang="en-US" sz="3004">
                <a:solidFill>
                  <a:srgbClr val="000000"/>
                </a:solidFill>
                <a:latin typeface="Canva Sans"/>
              </a:rPr>
              <a:t>Barcus Berry 3110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6883" y="2664057"/>
            <a:ext cx="4136645" cy="299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$350 (₹ 28,000)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Comes with passive preamp (does not require power)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Clamps on to existing bridge with screws</a:t>
            </a:r>
          </a:p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Canva Sans"/>
              </a:rPr>
              <a:t>- additional weight changes the acoustic tone</a:t>
            </a:r>
          </a:p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000000"/>
                </a:solidFill>
                <a:latin typeface="Canva Sans"/>
              </a:rPr>
              <a:t>- screws cause physical damage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DAFT5ejHShY</dc:identifier>
  <dcterms:modified xsi:type="dcterms:W3CDTF">2011-08-01T06:04:30Z</dcterms:modified>
  <cp:revision>1</cp:revision>
  <dc:title>Piezophone™</dc:title>
</cp:coreProperties>
</file>